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5" r:id="rId17"/>
    <p:sldId id="284" r:id="rId18"/>
    <p:sldId id="29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0" r:id="rId28"/>
    <p:sldId id="294" r:id="rId29"/>
    <p:sldId id="297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6" r:id="rId39"/>
    <p:sldId id="308" r:id="rId40"/>
    <p:sldId id="309" r:id="rId41"/>
    <p:sldId id="310" r:id="rId42"/>
    <p:sldId id="312" r:id="rId43"/>
    <p:sldId id="313" r:id="rId44"/>
    <p:sldId id="311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30" r:id="rId59"/>
    <p:sldId id="328" r:id="rId60"/>
    <p:sldId id="329" r:id="rId61"/>
    <p:sldId id="331" r:id="rId62"/>
    <p:sldId id="333" r:id="rId63"/>
    <p:sldId id="334" r:id="rId64"/>
    <p:sldId id="332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6" r:id="rId77"/>
    <p:sldId id="352" r:id="rId78"/>
    <p:sldId id="348" r:id="rId79"/>
    <p:sldId id="353" r:id="rId80"/>
    <p:sldId id="349" r:id="rId81"/>
    <p:sldId id="355" r:id="rId82"/>
    <p:sldId id="350" r:id="rId83"/>
    <p:sldId id="354" r:id="rId84"/>
    <p:sldId id="351" r:id="rId85"/>
    <p:sldId id="356" r:id="rId8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image" Target="../media/image9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D264-4CD2-45FE-8CDD-958B1903CFB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5035587-BB82-41DE-87CD-BCA1EAE3F813}">
      <dgm:prSet phldrT="[Texto]"/>
      <dgm:spPr/>
      <dgm:t>
        <a:bodyPr/>
        <a:lstStyle/>
        <a:p>
          <a:r>
            <a:rPr lang="pt-BR" dirty="0"/>
            <a:t>Training Set</a:t>
          </a:r>
        </a:p>
      </dgm:t>
    </dgm:pt>
    <dgm:pt modelId="{3F9D386A-1833-442F-A679-29737C55CB23}" type="parTrans" cxnId="{2C072832-9B9A-4971-8140-52FD6B9DC8A9}">
      <dgm:prSet/>
      <dgm:spPr/>
      <dgm:t>
        <a:bodyPr/>
        <a:lstStyle/>
        <a:p>
          <a:endParaRPr lang="pt-BR"/>
        </a:p>
      </dgm:t>
    </dgm:pt>
    <dgm:pt modelId="{70A3D110-5B3F-489E-B031-2B4ACBE2EFBE}" type="sibTrans" cxnId="{2C072832-9B9A-4971-8140-52FD6B9DC8A9}">
      <dgm:prSet/>
      <dgm:spPr/>
      <dgm:t>
        <a:bodyPr/>
        <a:lstStyle/>
        <a:p>
          <a:endParaRPr lang="pt-BR"/>
        </a:p>
      </dgm:t>
    </dgm:pt>
    <dgm:pt modelId="{B5524AF4-98A5-4732-8BDA-AA28E64D6441}">
      <dgm:prSet phldrT="[Texto]"/>
      <dgm:spPr/>
      <dgm:t>
        <a:bodyPr/>
        <a:lstStyle/>
        <a:p>
          <a:r>
            <a:rPr lang="pt-BR" dirty="0"/>
            <a:t>Learning </a:t>
          </a:r>
          <a:r>
            <a:rPr lang="pt-BR" dirty="0" err="1"/>
            <a:t>Algorithm</a:t>
          </a:r>
          <a:endParaRPr lang="pt-BR" dirty="0"/>
        </a:p>
      </dgm:t>
    </dgm:pt>
    <dgm:pt modelId="{1EB1C561-B74E-4CE4-AE57-E0DBFEC52A24}" type="parTrans" cxnId="{BC03D582-1AD5-44C1-89F4-A76980A15356}">
      <dgm:prSet/>
      <dgm:spPr/>
      <dgm:t>
        <a:bodyPr/>
        <a:lstStyle/>
        <a:p>
          <a:endParaRPr lang="pt-BR"/>
        </a:p>
      </dgm:t>
    </dgm:pt>
    <dgm:pt modelId="{4457ED43-EEC4-4E2A-B969-83AE06758226}" type="sibTrans" cxnId="{BC03D582-1AD5-44C1-89F4-A76980A15356}">
      <dgm:prSet/>
      <dgm:spPr/>
      <dgm:t>
        <a:bodyPr/>
        <a:lstStyle/>
        <a:p>
          <a:endParaRPr lang="pt-BR"/>
        </a:p>
      </dgm:t>
    </dgm:pt>
    <dgm:pt modelId="{19A38229-7FEF-48A9-BD25-EEFFC808CE07}">
      <dgm:prSet phldrT="[Texto]"/>
      <dgm:spPr/>
      <dgm:t>
        <a:bodyPr/>
        <a:lstStyle/>
        <a:p>
          <a:r>
            <a:rPr lang="pt-BR" dirty="0"/>
            <a:t>h</a:t>
          </a:r>
        </a:p>
      </dgm:t>
    </dgm:pt>
    <dgm:pt modelId="{DE0D9AE9-763F-4A1F-A712-10686C3699D0}" type="parTrans" cxnId="{ED99D619-48BF-462B-A6C4-2C166537A95E}">
      <dgm:prSet/>
      <dgm:spPr/>
      <dgm:t>
        <a:bodyPr/>
        <a:lstStyle/>
        <a:p>
          <a:endParaRPr lang="pt-BR"/>
        </a:p>
      </dgm:t>
    </dgm:pt>
    <dgm:pt modelId="{C6A35EAC-BBD2-4704-A8A0-C0F71A3837CE}" type="sibTrans" cxnId="{ED99D619-48BF-462B-A6C4-2C166537A95E}">
      <dgm:prSet/>
      <dgm:spPr/>
      <dgm:t>
        <a:bodyPr/>
        <a:lstStyle/>
        <a:p>
          <a:endParaRPr lang="pt-BR"/>
        </a:p>
      </dgm:t>
    </dgm:pt>
    <dgm:pt modelId="{1F114822-533A-4BE7-A3EE-F0F5BFC0B20F}" type="pres">
      <dgm:prSet presAssocID="{23FAD264-4CD2-45FE-8CDD-958B1903CFB8}" presName="linearFlow" presStyleCnt="0">
        <dgm:presLayoutVars>
          <dgm:resizeHandles val="exact"/>
        </dgm:presLayoutVars>
      </dgm:prSet>
      <dgm:spPr/>
    </dgm:pt>
    <dgm:pt modelId="{CA3A61AA-53EE-4D94-92AC-E93D71E6CB97}" type="pres">
      <dgm:prSet presAssocID="{45035587-BB82-41DE-87CD-BCA1EAE3F813}" presName="node" presStyleLbl="node1" presStyleIdx="0" presStyleCnt="3">
        <dgm:presLayoutVars>
          <dgm:bulletEnabled val="1"/>
        </dgm:presLayoutVars>
      </dgm:prSet>
      <dgm:spPr/>
    </dgm:pt>
    <dgm:pt modelId="{CE673BFE-6CAC-43A5-8325-B5406E2FDA47}" type="pres">
      <dgm:prSet presAssocID="{70A3D110-5B3F-489E-B031-2B4ACBE2EFBE}" presName="sibTrans" presStyleLbl="sibTrans2D1" presStyleIdx="0" presStyleCnt="2"/>
      <dgm:spPr/>
    </dgm:pt>
    <dgm:pt modelId="{D3E531C4-6280-4BD8-8057-EEA1C5942FFF}" type="pres">
      <dgm:prSet presAssocID="{70A3D110-5B3F-489E-B031-2B4ACBE2EFBE}" presName="connectorText" presStyleLbl="sibTrans2D1" presStyleIdx="0" presStyleCnt="2"/>
      <dgm:spPr/>
    </dgm:pt>
    <dgm:pt modelId="{927224E1-B6A9-48CA-951F-780471694C09}" type="pres">
      <dgm:prSet presAssocID="{B5524AF4-98A5-4732-8BDA-AA28E64D6441}" presName="node" presStyleLbl="node1" presStyleIdx="1" presStyleCnt="3">
        <dgm:presLayoutVars>
          <dgm:bulletEnabled val="1"/>
        </dgm:presLayoutVars>
      </dgm:prSet>
      <dgm:spPr/>
    </dgm:pt>
    <dgm:pt modelId="{2267F749-406B-473F-A98F-ABBA7771E6A4}" type="pres">
      <dgm:prSet presAssocID="{4457ED43-EEC4-4E2A-B969-83AE06758226}" presName="sibTrans" presStyleLbl="sibTrans2D1" presStyleIdx="1" presStyleCnt="2"/>
      <dgm:spPr/>
    </dgm:pt>
    <dgm:pt modelId="{E3368ADE-6261-45B3-85E4-3C889AB50924}" type="pres">
      <dgm:prSet presAssocID="{4457ED43-EEC4-4E2A-B969-83AE06758226}" presName="connectorText" presStyleLbl="sibTrans2D1" presStyleIdx="1" presStyleCnt="2"/>
      <dgm:spPr/>
    </dgm:pt>
    <dgm:pt modelId="{09DAC179-379A-4C51-9614-C8E77AF940C0}" type="pres">
      <dgm:prSet presAssocID="{19A38229-7FEF-48A9-BD25-EEFFC808CE07}" presName="node" presStyleLbl="node1" presStyleIdx="2" presStyleCnt="3">
        <dgm:presLayoutVars>
          <dgm:bulletEnabled val="1"/>
        </dgm:presLayoutVars>
      </dgm:prSet>
      <dgm:spPr/>
    </dgm:pt>
  </dgm:ptLst>
  <dgm:cxnLst>
    <dgm:cxn modelId="{ED99D619-48BF-462B-A6C4-2C166537A95E}" srcId="{23FAD264-4CD2-45FE-8CDD-958B1903CFB8}" destId="{19A38229-7FEF-48A9-BD25-EEFFC808CE07}" srcOrd="2" destOrd="0" parTransId="{DE0D9AE9-763F-4A1F-A712-10686C3699D0}" sibTransId="{C6A35EAC-BBD2-4704-A8A0-C0F71A3837CE}"/>
    <dgm:cxn modelId="{2C072832-9B9A-4971-8140-52FD6B9DC8A9}" srcId="{23FAD264-4CD2-45FE-8CDD-958B1903CFB8}" destId="{45035587-BB82-41DE-87CD-BCA1EAE3F813}" srcOrd="0" destOrd="0" parTransId="{3F9D386A-1833-442F-A679-29737C55CB23}" sibTransId="{70A3D110-5B3F-489E-B031-2B4ACBE2EFBE}"/>
    <dgm:cxn modelId="{E9C91E35-006A-499D-A6AA-B198B60F1B78}" type="presOf" srcId="{70A3D110-5B3F-489E-B031-2B4ACBE2EFBE}" destId="{CE673BFE-6CAC-43A5-8325-B5406E2FDA47}" srcOrd="0" destOrd="0" presId="urn:microsoft.com/office/officeart/2005/8/layout/process2"/>
    <dgm:cxn modelId="{BE503950-080E-437B-B9FA-86F4BF0EDE4F}" type="presOf" srcId="{23FAD264-4CD2-45FE-8CDD-958B1903CFB8}" destId="{1F114822-533A-4BE7-A3EE-F0F5BFC0B20F}" srcOrd="0" destOrd="0" presId="urn:microsoft.com/office/officeart/2005/8/layout/process2"/>
    <dgm:cxn modelId="{0C49E156-6530-4BA9-B075-256DCD53ABCD}" type="presOf" srcId="{19A38229-7FEF-48A9-BD25-EEFFC808CE07}" destId="{09DAC179-379A-4C51-9614-C8E77AF940C0}" srcOrd="0" destOrd="0" presId="urn:microsoft.com/office/officeart/2005/8/layout/process2"/>
    <dgm:cxn modelId="{BC03D582-1AD5-44C1-89F4-A76980A15356}" srcId="{23FAD264-4CD2-45FE-8CDD-958B1903CFB8}" destId="{B5524AF4-98A5-4732-8BDA-AA28E64D6441}" srcOrd="1" destOrd="0" parTransId="{1EB1C561-B74E-4CE4-AE57-E0DBFEC52A24}" sibTransId="{4457ED43-EEC4-4E2A-B969-83AE06758226}"/>
    <dgm:cxn modelId="{82E4958E-602C-467E-9039-DAC49169A4F3}" type="presOf" srcId="{4457ED43-EEC4-4E2A-B969-83AE06758226}" destId="{E3368ADE-6261-45B3-85E4-3C889AB50924}" srcOrd="1" destOrd="0" presId="urn:microsoft.com/office/officeart/2005/8/layout/process2"/>
    <dgm:cxn modelId="{493CDBAF-E9D2-44A8-970B-25486F9C1324}" type="presOf" srcId="{70A3D110-5B3F-489E-B031-2B4ACBE2EFBE}" destId="{D3E531C4-6280-4BD8-8057-EEA1C5942FFF}" srcOrd="1" destOrd="0" presId="urn:microsoft.com/office/officeart/2005/8/layout/process2"/>
    <dgm:cxn modelId="{35C972BD-5A53-4672-852E-B0F7F667C1A8}" type="presOf" srcId="{45035587-BB82-41DE-87CD-BCA1EAE3F813}" destId="{CA3A61AA-53EE-4D94-92AC-E93D71E6CB97}" srcOrd="0" destOrd="0" presId="urn:microsoft.com/office/officeart/2005/8/layout/process2"/>
    <dgm:cxn modelId="{77FB2AF1-D808-4E6B-A4DA-D81001BE78D6}" type="presOf" srcId="{B5524AF4-98A5-4732-8BDA-AA28E64D6441}" destId="{927224E1-B6A9-48CA-951F-780471694C09}" srcOrd="0" destOrd="0" presId="urn:microsoft.com/office/officeart/2005/8/layout/process2"/>
    <dgm:cxn modelId="{CB249DFB-3F88-46F4-8B65-D0EB9BDF10E6}" type="presOf" srcId="{4457ED43-EEC4-4E2A-B969-83AE06758226}" destId="{2267F749-406B-473F-A98F-ABBA7771E6A4}" srcOrd="0" destOrd="0" presId="urn:microsoft.com/office/officeart/2005/8/layout/process2"/>
    <dgm:cxn modelId="{0FA7A242-C1F0-43AD-B993-97CE1A3FC001}" type="presParOf" srcId="{1F114822-533A-4BE7-A3EE-F0F5BFC0B20F}" destId="{CA3A61AA-53EE-4D94-92AC-E93D71E6CB97}" srcOrd="0" destOrd="0" presId="urn:microsoft.com/office/officeart/2005/8/layout/process2"/>
    <dgm:cxn modelId="{66A33CA7-0AC1-43BE-AF54-4303875C7C86}" type="presParOf" srcId="{1F114822-533A-4BE7-A3EE-F0F5BFC0B20F}" destId="{CE673BFE-6CAC-43A5-8325-B5406E2FDA47}" srcOrd="1" destOrd="0" presId="urn:microsoft.com/office/officeart/2005/8/layout/process2"/>
    <dgm:cxn modelId="{EEF06973-83AC-402F-8463-AED056671372}" type="presParOf" srcId="{CE673BFE-6CAC-43A5-8325-B5406E2FDA47}" destId="{D3E531C4-6280-4BD8-8057-EEA1C5942FFF}" srcOrd="0" destOrd="0" presId="urn:microsoft.com/office/officeart/2005/8/layout/process2"/>
    <dgm:cxn modelId="{42A67B94-284F-42B7-B0FD-EE07032368F5}" type="presParOf" srcId="{1F114822-533A-4BE7-A3EE-F0F5BFC0B20F}" destId="{927224E1-B6A9-48CA-951F-780471694C09}" srcOrd="2" destOrd="0" presId="urn:microsoft.com/office/officeart/2005/8/layout/process2"/>
    <dgm:cxn modelId="{492C533A-64F6-4694-98D0-98D9A3825075}" type="presParOf" srcId="{1F114822-533A-4BE7-A3EE-F0F5BFC0B20F}" destId="{2267F749-406B-473F-A98F-ABBA7771E6A4}" srcOrd="3" destOrd="0" presId="urn:microsoft.com/office/officeart/2005/8/layout/process2"/>
    <dgm:cxn modelId="{96265F80-B3F7-4FB3-8459-BFD11697BB6B}" type="presParOf" srcId="{2267F749-406B-473F-A98F-ABBA7771E6A4}" destId="{E3368ADE-6261-45B3-85E4-3C889AB50924}" srcOrd="0" destOrd="0" presId="urn:microsoft.com/office/officeart/2005/8/layout/process2"/>
    <dgm:cxn modelId="{3DEAB249-0E92-4B54-A301-48095C2C3AD2}" type="presParOf" srcId="{1F114822-533A-4BE7-A3EE-F0F5BFC0B20F}" destId="{09DAC179-379A-4C51-9614-C8E77AF940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 dirty="0"/>
                <a:t> qualquer</a:t>
              </a:r>
            </a:p>
          </dgm:t>
        </dgm:pt>
      </mc:Choice>
      <mc:Fallback xmlns="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:r>
                <a:rPr lang="pt-BR" b="0" i="0">
                  <a:latin typeface="Cambria Math" panose="02040503050406030204" pitchFamily="18" charset="0"/>
                </a:rPr>
                <a:t>𝜃_0, 𝜃_1</a:t>
              </a:r>
              <a:r>
                <a:rPr lang="pt-BR" dirty="0"/>
                <a:t> qualquer</a:t>
              </a:r>
            </a:p>
          </dgm:t>
        </dgm:pt>
      </mc:Fallback>
    </mc:AlternateConten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𝐽</m:t>
                  </m:r>
                  <m:d>
                    <m:d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a14:m>
              <a:endParaRPr lang="pt-BR" dirty="0"/>
            </a:p>
          </dgm:t>
        </dgm:pt>
      </mc:Choice>
      <mc:Fallback xmlns="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:r>
                <a:rPr lang="pt-BR" b="0" i="0">
                  <a:latin typeface="Cambria Math" panose="02040503050406030204" pitchFamily="18" charset="0"/>
                </a:rPr>
                <a:t>𝐽(𝜃_0,𝜃_1 )</a:t>
              </a:r>
              <a:endParaRPr lang="pt-BR" dirty="0"/>
            </a:p>
          </dgm:t>
        </dgm:pt>
      </mc:Fallback>
    </mc:AlternateConten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1A62EF-410E-4B12-934D-748852BD5349}">
      <dgm:prSet phldrT="[Texto]"/>
      <dgm:spPr>
        <a:blipFill>
          <a:blip xmlns:r="http://schemas.openxmlformats.org/officeDocument/2006/relationships" r:embed="rId1"/>
          <a:stretch>
            <a:fillRect l="-518" t="-3093" r="-3627" b="-72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dgm:pt modelId="{8F13B6EC-8897-4803-BC5E-1EE749BF3E72}">
      <dgm:prSet phldrT="[Texto]"/>
      <dgm:spPr>
        <a:blipFill>
          <a:blip xmlns:r="http://schemas.openxmlformats.org/officeDocument/2006/relationships" r:embed="rId2"/>
          <a:stretch>
            <a:fillRect l="-4663" t="-4167" r="-11917" b="-2083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1AA-53EE-4D94-92AC-E93D71E6CB97}">
      <dsp:nvSpPr>
        <dsp:cNvPr id="0" name=""/>
        <dsp:cNvSpPr/>
      </dsp:nvSpPr>
      <dsp:spPr>
        <a:xfrm>
          <a:off x="2445354" y="0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Training Set</a:t>
          </a:r>
        </a:p>
      </dsp:txBody>
      <dsp:txXfrm>
        <a:off x="2475913" y="30559"/>
        <a:ext cx="1816925" cy="982239"/>
      </dsp:txXfrm>
    </dsp:sp>
    <dsp:sp modelId="{CE673BFE-6CAC-43A5-8325-B5406E2FDA47}">
      <dsp:nvSpPr>
        <dsp:cNvPr id="0" name=""/>
        <dsp:cNvSpPr/>
      </dsp:nvSpPr>
      <dsp:spPr>
        <a:xfrm rot="5400000">
          <a:off x="3188746" y="1069441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1108566"/>
        <a:ext cx="281706" cy="273881"/>
      </dsp:txXfrm>
    </dsp:sp>
    <dsp:sp modelId="{927224E1-B6A9-48CA-951F-780471694C09}">
      <dsp:nvSpPr>
        <dsp:cNvPr id="0" name=""/>
        <dsp:cNvSpPr/>
      </dsp:nvSpPr>
      <dsp:spPr>
        <a:xfrm>
          <a:off x="2445354" y="1565036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Learning </a:t>
          </a:r>
          <a:r>
            <a:rPr lang="pt-BR" sz="2600" kern="1200" dirty="0" err="1"/>
            <a:t>Algorithm</a:t>
          </a:r>
          <a:endParaRPr lang="pt-BR" sz="2600" kern="1200" dirty="0"/>
        </a:p>
      </dsp:txBody>
      <dsp:txXfrm>
        <a:off x="2475913" y="1595595"/>
        <a:ext cx="1816925" cy="982239"/>
      </dsp:txXfrm>
    </dsp:sp>
    <dsp:sp modelId="{2267F749-406B-473F-A98F-ABBA7771E6A4}">
      <dsp:nvSpPr>
        <dsp:cNvPr id="0" name=""/>
        <dsp:cNvSpPr/>
      </dsp:nvSpPr>
      <dsp:spPr>
        <a:xfrm rot="5400000">
          <a:off x="3188746" y="2634478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2673603"/>
        <a:ext cx="281706" cy="273881"/>
      </dsp:txXfrm>
    </dsp:sp>
    <dsp:sp modelId="{09DAC179-379A-4C51-9614-C8E77AF940C0}">
      <dsp:nvSpPr>
        <dsp:cNvPr id="0" name=""/>
        <dsp:cNvSpPr/>
      </dsp:nvSpPr>
      <dsp:spPr>
        <a:xfrm>
          <a:off x="2445354" y="3130073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h</a:t>
          </a:r>
        </a:p>
      </dsp:txBody>
      <dsp:txXfrm>
        <a:off x="2475913" y="3160632"/>
        <a:ext cx="1816925" cy="982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9DA5-6C3B-43A5-A01A-D57A7EEEA536}">
      <dsp:nvSpPr>
        <dsp:cNvPr id="0" name=""/>
        <dsp:cNvSpPr/>
      </dsp:nvSpPr>
      <dsp:spPr>
        <a:xfrm>
          <a:off x="2729460" y="0"/>
          <a:ext cx="2112630" cy="21129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4E747-AFE9-4689-94DF-EA5066D83F50}">
      <dsp:nvSpPr>
        <dsp:cNvPr id="0" name=""/>
        <dsp:cNvSpPr/>
      </dsp:nvSpPr>
      <dsp:spPr>
        <a:xfrm>
          <a:off x="3196421" y="76283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Iniciar em um ponto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pt-BR" sz="12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200" kern="1200" dirty="0"/>
            <a:t> qualquer</a:t>
          </a:r>
        </a:p>
      </dsp:txBody>
      <dsp:txXfrm>
        <a:off x="3196421" y="762839"/>
        <a:ext cx="1173947" cy="586833"/>
      </dsp:txXfrm>
    </dsp:sp>
    <dsp:sp modelId="{664707D2-E958-433E-907D-9CA33F2BCA7F}">
      <dsp:nvSpPr>
        <dsp:cNvPr id="0" name=""/>
        <dsp:cNvSpPr/>
      </dsp:nvSpPr>
      <dsp:spPr>
        <a:xfrm>
          <a:off x="2142685" y="1214047"/>
          <a:ext cx="2112630" cy="21129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024FF-3547-424A-99A4-21F207EFAF9A}">
      <dsp:nvSpPr>
        <dsp:cNvPr id="0" name=""/>
        <dsp:cNvSpPr/>
      </dsp:nvSpPr>
      <dsp:spPr>
        <a:xfrm>
          <a:off x="2612026" y="198390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Alterar valores para minimizar  </a:t>
          </a:r>
          <a14:m xmlns:a14="http://schemas.microsoft.com/office/drawing/2010/main">
            <m:oMath xmlns:m="http://schemas.openxmlformats.org/officeDocument/2006/math">
              <m:r>
                <a:rPr lang="pt-BR" sz="12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e>
              </m:d>
            </m:oMath>
          </a14:m>
          <a:endParaRPr lang="pt-BR" sz="1200" kern="1200" dirty="0"/>
        </a:p>
      </dsp:txBody>
      <dsp:txXfrm>
        <a:off x="2612026" y="1983909"/>
        <a:ext cx="1173947" cy="586833"/>
      </dsp:txXfrm>
    </dsp:sp>
    <dsp:sp modelId="{089FC5C8-CA82-42EC-9DCC-9338445AA72B}">
      <dsp:nvSpPr>
        <dsp:cNvPr id="0" name=""/>
        <dsp:cNvSpPr/>
      </dsp:nvSpPr>
      <dsp:spPr>
        <a:xfrm>
          <a:off x="2879824" y="2573376"/>
          <a:ext cx="1815076" cy="181580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3638-7C16-4895-8028-714479A6BA7D}">
      <dsp:nvSpPr>
        <dsp:cNvPr id="0" name=""/>
        <dsp:cNvSpPr/>
      </dsp:nvSpPr>
      <dsp:spPr>
        <a:xfrm>
          <a:off x="3199198" y="3206735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Alcance do ponto mínimo</a:t>
          </a:r>
        </a:p>
      </dsp:txBody>
      <dsp:txXfrm>
        <a:off x="3199198" y="3206735"/>
        <a:ext cx="1173947" cy="5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7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11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61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90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0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5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45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86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8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82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1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74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65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16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0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89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56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83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09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383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90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8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72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45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85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05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5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801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00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21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390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39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03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89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13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255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8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90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28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00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12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705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01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19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54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581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96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104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579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97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6632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831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06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4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789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29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970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68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912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07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55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771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23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871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7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924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5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817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27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63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5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5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8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90.png"/><Relationship Id="rId10" Type="http://schemas.microsoft.com/office/2007/relationships/diagramDrawing" Target="../diagrams/drawing3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697959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Nos bastidores do algoritmo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Determinando o modelo que mais se encaixa no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5C726118-AE70-4D81-8257-A8F9D974DF68}"/>
              </a:ext>
            </a:extLst>
          </p:cNvPr>
          <p:cNvSpPr txBox="1">
            <a:spLocks/>
          </p:cNvSpPr>
          <p:nvPr/>
        </p:nvSpPr>
        <p:spPr>
          <a:xfrm>
            <a:off x="3071664" y="4581128"/>
            <a:ext cx="576064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Squared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Error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463161D-50D4-413A-B471-1EF1A9311B61}"/>
              </a:ext>
            </a:extLst>
          </p:cNvPr>
          <p:cNvCxnSpPr>
            <a:cxnSpLocks/>
          </p:cNvCxnSpPr>
          <p:nvPr/>
        </p:nvCxnSpPr>
        <p:spPr>
          <a:xfrm flipH="1">
            <a:off x="2231232" y="3068960"/>
            <a:ext cx="648072" cy="48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14FC3-49C3-40DB-8439-1EDE232BAF13}"/>
              </a:ext>
            </a:extLst>
          </p:cNvPr>
          <p:cNvSpPr txBox="1"/>
          <p:nvPr/>
        </p:nvSpPr>
        <p:spPr>
          <a:xfrm>
            <a:off x="1334265" y="359874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custo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562F6EE-9254-4458-A2F6-72B9AE6A6364}"/>
              </a:ext>
            </a:extLst>
          </p:cNvPr>
          <p:cNvCxnSpPr>
            <a:cxnSpLocks/>
          </p:cNvCxnSpPr>
          <p:nvPr/>
        </p:nvCxnSpPr>
        <p:spPr>
          <a:xfrm>
            <a:off x="5927305" y="3739975"/>
            <a:ext cx="0" cy="7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F7B709-336F-4594-A3B8-F0DA86D1A6CE}"/>
              </a:ext>
            </a:extLst>
          </p:cNvPr>
          <p:cNvSpPr txBox="1"/>
          <p:nvPr/>
        </p:nvSpPr>
        <p:spPr>
          <a:xfrm>
            <a:off x="4703169" y="450912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Iterando por toda a base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C2CBC9-4084-4CD5-A94E-99A8F6D0ABFC}"/>
              </a:ext>
            </a:extLst>
          </p:cNvPr>
          <p:cNvCxnSpPr>
            <a:cxnSpLocks/>
          </p:cNvCxnSpPr>
          <p:nvPr/>
        </p:nvCxnSpPr>
        <p:spPr>
          <a:xfrm>
            <a:off x="7248128" y="3385737"/>
            <a:ext cx="659904" cy="7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/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Previsão do resultado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B4BF8EA-9848-47C1-A9AC-7DB5CE498436}"/>
              </a:ext>
            </a:extLst>
          </p:cNvPr>
          <p:cNvCxnSpPr/>
          <p:nvPr/>
        </p:nvCxnSpPr>
        <p:spPr>
          <a:xfrm>
            <a:off x="8639944" y="3191169"/>
            <a:ext cx="576064" cy="43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/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Saída do algoritmo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1AB69A-3E50-434D-840D-4F970F959416}"/>
              </a:ext>
            </a:extLst>
          </p:cNvPr>
          <p:cNvCxnSpPr>
            <a:cxnSpLocks/>
          </p:cNvCxnSpPr>
          <p:nvPr/>
        </p:nvCxnSpPr>
        <p:spPr>
          <a:xfrm flipH="1">
            <a:off x="3947592" y="3551855"/>
            <a:ext cx="923260" cy="54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9D16-74EA-4EB3-B769-90374D75D9D4}"/>
              </a:ext>
            </a:extLst>
          </p:cNvPr>
          <p:cNvSpPr txBox="1"/>
          <p:nvPr/>
        </p:nvSpPr>
        <p:spPr>
          <a:xfrm>
            <a:off x="2231232" y="418595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Elemento para cálculo da média</a:t>
            </a:r>
          </a:p>
        </p:txBody>
      </p:sp>
    </p:spTree>
    <p:extLst>
      <p:ext uri="{BB962C8B-B14F-4D97-AF65-F5344CB8AC3E}">
        <p14:creationId xmlns:p14="http://schemas.microsoft.com/office/powerpoint/2010/main" val="23605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/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/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/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/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3300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3300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  <a:blipFill>
                <a:blip r:embed="rId10"/>
                <a:stretch>
                  <a:fillRect b="-2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7D1F0DD-A836-417F-A58E-64655373B856}"/>
              </a:ext>
            </a:extLst>
          </p:cNvPr>
          <p:cNvSpPr/>
          <p:nvPr/>
        </p:nvSpPr>
        <p:spPr>
          <a:xfrm>
            <a:off x="8760296" y="4834783"/>
            <a:ext cx="504056" cy="49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4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/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 ideia é escolher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de modo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possua valores mais próximos possíveis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para todos os dados de treinamento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blipFill>
                <a:blip r:embed="rId6"/>
                <a:stretch>
                  <a:fillRect t="-5660" r="-6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1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20139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0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/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/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blipFill>
                <a:blip r:embed="rId1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3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240016" y="4746899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2E2E42-6AE4-4A70-A69B-D2B022E9B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5226" y="826800"/>
            <a:ext cx="2377250" cy="129502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AE5AED-59D6-4CAD-81D5-0D2987C4DC7F}"/>
              </a:ext>
            </a:extLst>
          </p:cNvPr>
          <p:cNvCxnSpPr>
            <a:cxnSpLocks/>
          </p:cNvCxnSpPr>
          <p:nvPr/>
        </p:nvCxnSpPr>
        <p:spPr>
          <a:xfrm flipV="1">
            <a:off x="9520403" y="1294685"/>
            <a:ext cx="2005338" cy="713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56DB5217-BF01-49C3-BBAB-895EF80C6C70}"/>
              </a:ext>
            </a:extLst>
          </p:cNvPr>
          <p:cNvSpPr/>
          <p:nvPr/>
        </p:nvSpPr>
        <p:spPr>
          <a:xfrm>
            <a:off x="9484399" y="1964388"/>
            <a:ext cx="72008" cy="106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5" grpId="0"/>
      <p:bldP spid="36" grpId="0"/>
      <p:bldP spid="38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4F5EA5D0-A8C8-4F8D-B0CB-1752EA6C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9051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267CA-C5B5-4ACD-A851-035257D5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30" y="1869207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/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Verificar comportamento das funções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para diferentes entradas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65F098-86C2-4F9C-9488-7F775BC7B26F}"/>
              </a:ext>
            </a:extLst>
          </p:cNvPr>
          <p:cNvGrpSpPr/>
          <p:nvPr/>
        </p:nvGrpSpPr>
        <p:grpSpPr>
          <a:xfrm>
            <a:off x="947703" y="1916832"/>
            <a:ext cx="4276725" cy="3228975"/>
            <a:chOff x="1055440" y="1916832"/>
            <a:chExt cx="4276725" cy="3228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641602-7319-4DFA-93DC-A0004C19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916832"/>
              <a:ext cx="4276725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00992368-F02C-4D69-A157-8410B9CDF1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940" y="3138160"/>
              <a:ext cx="288032" cy="24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/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/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/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blipFill>
                  <a:blip r:embed="rId10"/>
                  <a:stretch>
                    <a:fillRect l="-2767" t="-3922" r="-2372" b="-196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5ED947-F1AA-4A82-92B9-2E60268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1839051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/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blipFill>
                <a:blip r:embed="rId14"/>
                <a:stretch>
                  <a:fillRect l="-7383" r="-536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10440691" y="5589240"/>
            <a:ext cx="1271933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/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blipFill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412B7E-C488-46A9-86B1-EF17AAD9C44D}"/>
              </a:ext>
            </a:extLst>
          </p:cNvPr>
          <p:cNvSpPr txBox="1"/>
          <p:nvPr/>
        </p:nvSpPr>
        <p:spPr>
          <a:xfrm>
            <a:off x="983432" y="1772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A277E-6BA2-4FFC-91EC-A3A4F2358EA3}"/>
              </a:ext>
            </a:extLst>
          </p:cNvPr>
          <p:cNvSpPr txBox="1"/>
          <p:nvPr/>
        </p:nvSpPr>
        <p:spPr>
          <a:xfrm>
            <a:off x="983432" y="224786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412409-B51B-44C9-9627-D5BF82C76E4F}"/>
              </a:ext>
            </a:extLst>
          </p:cNvPr>
          <p:cNvSpPr txBox="1"/>
          <p:nvPr/>
        </p:nvSpPr>
        <p:spPr>
          <a:xfrm>
            <a:off x="983432" y="17862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C6E585-6168-46A0-8FAE-B764014F74EC}"/>
              </a:ext>
            </a:extLst>
          </p:cNvPr>
          <p:cNvSpPr txBox="1"/>
          <p:nvPr/>
        </p:nvSpPr>
        <p:spPr>
          <a:xfrm>
            <a:off x="1631504" y="27155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046F5-6929-4E51-8406-2B8512207BB4}"/>
              </a:ext>
            </a:extLst>
          </p:cNvPr>
          <p:cNvSpPr txBox="1"/>
          <p:nvPr/>
        </p:nvSpPr>
        <p:spPr>
          <a:xfrm>
            <a:off x="1647596" y="31336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DAF59-9A74-45EC-ADA5-EA0FDA5459FD}"/>
              </a:ext>
            </a:extLst>
          </p:cNvPr>
          <p:cNvSpPr txBox="1"/>
          <p:nvPr/>
        </p:nvSpPr>
        <p:spPr>
          <a:xfrm>
            <a:off x="983432" y="224897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4E1EBC-F3A0-4F19-9DCC-8C8F535D7529}"/>
              </a:ext>
            </a:extLst>
          </p:cNvPr>
          <p:cNvSpPr txBox="1"/>
          <p:nvPr/>
        </p:nvSpPr>
        <p:spPr>
          <a:xfrm>
            <a:off x="958550" y="359530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586AB-A589-4954-A208-A3460874A8F0}"/>
              </a:ext>
            </a:extLst>
          </p:cNvPr>
          <p:cNvSpPr txBox="1"/>
          <p:nvPr/>
        </p:nvSpPr>
        <p:spPr>
          <a:xfrm>
            <a:off x="1631504" y="41042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9A4D2-401C-494A-825C-27751CD7820C}"/>
              </a:ext>
            </a:extLst>
          </p:cNvPr>
          <p:cNvSpPr txBox="1"/>
          <p:nvPr/>
        </p:nvSpPr>
        <p:spPr>
          <a:xfrm>
            <a:off x="1647596" y="4567002"/>
            <a:ext cx="89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for Linear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Regression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1BCDB9-FAD1-4A6D-8379-909BE50F0173}"/>
              </a:ext>
            </a:extLst>
          </p:cNvPr>
          <p:cNvSpPr txBox="1"/>
          <p:nvPr/>
        </p:nvSpPr>
        <p:spPr>
          <a:xfrm>
            <a:off x="950707" y="498807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4.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Exercícios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BCA36A3-9A87-4B4C-96FB-C0B10A24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3" y="1814512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0.5−1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=0.58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l="-4580" r="-4580"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068147"/>
            <a:ext cx="112440" cy="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731746" y="3428999"/>
            <a:ext cx="195902" cy="10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C7321C-C789-422B-BE8A-B4283577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57" y="1761988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72A3C7-F12C-4ADA-89F2-FBE503A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5" y="1826873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=2.33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>
            <a:off x="2135560" y="4257512"/>
            <a:ext cx="360040" cy="24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625766" y="3428999"/>
            <a:ext cx="301882" cy="2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C1D42DC4-3460-41AD-9DED-D8947FD1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0" y="1790699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6AC2E53-39FC-4B44-B854-9EEA40F7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E0FE19-3991-4555-81C7-71E331E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CD6CDE6-4FE7-4257-B8CA-82410A3E2F92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/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98A196-641F-46C4-851A-0CA54DFEACE2}"/>
              </a:ext>
            </a:extLst>
          </p:cNvPr>
          <p:cNvCxnSpPr>
            <a:cxnSpLocks/>
          </p:cNvCxnSpPr>
          <p:nvPr/>
        </p:nvCxnSpPr>
        <p:spPr>
          <a:xfrm>
            <a:off x="8932747" y="3861048"/>
            <a:ext cx="0" cy="4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/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que minimiza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é 1</m:t>
                    </m:r>
                  </m:oMath>
                </a14:m>
                <a:r>
                  <a:rPr lang="pt-BR" dirty="0"/>
                  <a:t>, portanto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1 é nosso </a:t>
                </a:r>
                <a:r>
                  <a:rPr lang="pt-BR" b="1" dirty="0"/>
                  <a:t>mínimo global</a:t>
                </a:r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blipFill>
                <a:blip r:embed="rId11"/>
                <a:stretch>
                  <a:fillRect l="-595" t="-9836" r="-46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602826"/>
            <a:ext cx="10947648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Mas e se mais parâmetros estiverem presentes?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Aprofundando os conhecimentos – </a:t>
            </a:r>
            <a:r>
              <a:rPr lang="pt-BR" dirty="0" err="1"/>
              <a:t>Pots</a:t>
            </a:r>
            <a:r>
              <a:rPr lang="pt-BR" dirty="0"/>
              <a:t> de contorno</a:t>
            </a:r>
          </a:p>
        </p:txBody>
      </p:sp>
    </p:spTree>
    <p:extLst>
      <p:ext uri="{BB962C8B-B14F-4D97-AF65-F5344CB8AC3E}">
        <p14:creationId xmlns:p14="http://schemas.microsoft.com/office/powerpoint/2010/main" val="300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Comportamento com parâmetro único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33A0B-06DE-4D74-B3D4-427511A5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/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b="0" dirty="0"/>
                  <a:t>O que acontece caso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blipFill>
                <a:blip r:embed="rId5"/>
                <a:stretch>
                  <a:fillRect l="-4084" t="-25926" b="-4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BE44A26-3645-4716-9889-7EDAA3A5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DC1C926-9071-4BC7-A77E-E525F8050856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6604B1-F5BD-4C00-9D2C-B16485AFE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2443584"/>
            <a:ext cx="5472608" cy="35417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535901-3C42-4F49-A243-55DF42DEB680}"/>
              </a:ext>
            </a:extLst>
          </p:cNvPr>
          <p:cNvSpPr txBox="1"/>
          <p:nvPr/>
        </p:nvSpPr>
        <p:spPr>
          <a:xfrm>
            <a:off x="8351904" y="314096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8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AAD47B-AB0A-4A61-B39C-CF8244C7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498938"/>
            <a:ext cx="6229158" cy="47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4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34D86B-FD42-428F-90DE-9329A39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7" y="2276872"/>
            <a:ext cx="4958333" cy="3846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7A61A2-E0E9-4DC5-801D-54C4F64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47" y="2276872"/>
            <a:ext cx="5111238" cy="3818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8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1461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Countor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3F9C5C1-12C7-456A-A10A-B01CD3DA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" y="2276872"/>
            <a:ext cx="4979766" cy="3826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894A25-CC32-40D4-A287-D633C6C94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94" y="2274887"/>
            <a:ext cx="4910434" cy="382667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0898ED1-89D9-415C-89F0-4755E1A3F49A}"/>
              </a:ext>
            </a:extLst>
          </p:cNvPr>
          <p:cNvCxnSpPr/>
          <p:nvPr/>
        </p:nvCxnSpPr>
        <p:spPr>
          <a:xfrm>
            <a:off x="8472264" y="3645024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F71CC7-E368-4035-AD89-210916892518}"/>
              </a:ext>
            </a:extLst>
          </p:cNvPr>
          <p:cNvCxnSpPr>
            <a:cxnSpLocks/>
          </p:cNvCxnSpPr>
          <p:nvPr/>
        </p:nvCxnSpPr>
        <p:spPr>
          <a:xfrm flipH="1">
            <a:off x="6960096" y="3645024"/>
            <a:ext cx="151216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</p:spPr>
            <p:txBody>
              <a:bodyPr rtlCol="0">
                <a:normAutofit fontScale="90000"/>
              </a:bodyPr>
              <a:lstStyle/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é encontrar os melhores parâmetros para a função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  <a:blipFill>
                <a:blip r:embed="rId3"/>
                <a:stretch>
                  <a:fillRect t="-3529" b="-18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01F1CFA-545F-4E75-9743-5EC2E55FC33B}"/>
              </a:ext>
            </a:extLst>
          </p:cNvPr>
          <p:cNvSpPr txBox="1"/>
          <p:nvPr/>
        </p:nvSpPr>
        <p:spPr>
          <a:xfrm>
            <a:off x="2914680" y="4149080"/>
            <a:ext cx="636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Mas como realizar este procedimento </a:t>
            </a:r>
            <a:r>
              <a:rPr lang="pt-BR" b="1" dirty="0"/>
              <a:t>automaticamente</a:t>
            </a:r>
            <a:r>
              <a:rPr lang="pt-BR" dirty="0"/>
              <a:t>,</a:t>
            </a:r>
          </a:p>
          <a:p>
            <a:pPr algn="ctr"/>
            <a:r>
              <a:rPr lang="pt-BR" dirty="0"/>
              <a:t>Sem precisar testar entradas manualmente?</a:t>
            </a:r>
          </a:p>
        </p:txBody>
      </p:sp>
    </p:spTree>
    <p:extLst>
      <p:ext uri="{BB962C8B-B14F-4D97-AF65-F5344CB8AC3E}">
        <p14:creationId xmlns:p14="http://schemas.microsoft.com/office/powerpoint/2010/main" val="666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Minimizando funções arbitrárias</a:t>
            </a:r>
          </a:p>
        </p:txBody>
      </p:sp>
    </p:spTree>
    <p:extLst>
      <p:ext uri="{BB962C8B-B14F-4D97-AF65-F5344CB8AC3E}">
        <p14:creationId xmlns:p14="http://schemas.microsoft.com/office/powerpoint/2010/main" val="26915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682485" y="2529034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764704"/>
            <a:ext cx="8435547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Qualquer função arbitrária: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Exemplificação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2F4337-4BAD-4395-8925-035B0A16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56792"/>
            <a:ext cx="84259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7B984-0F9F-40E7-9B0E-39D591B7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484784"/>
            <a:ext cx="873073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1235460" y="2852936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E se o ponto inicial estivesse levemente deslocado?</a:t>
            </a:r>
          </a:p>
        </p:txBody>
      </p:sp>
    </p:spTree>
    <p:extLst>
      <p:ext uri="{BB962C8B-B14F-4D97-AF65-F5344CB8AC3E}">
        <p14:creationId xmlns:p14="http://schemas.microsoft.com/office/powerpoint/2010/main" val="766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</p:spTree>
    <p:extLst>
      <p:ext uri="{BB962C8B-B14F-4D97-AF65-F5344CB8AC3E}">
        <p14:creationId xmlns:p14="http://schemas.microsoft.com/office/powerpoint/2010/main" val="14049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/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blipFill>
                <a:blip r:embed="rId4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/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058385" y="4612042"/>
            <a:ext cx="1002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Lembrando que o problema de negócio pode ser definido por uma função com “n” parâmetros</a:t>
            </a:r>
          </a:p>
        </p:txBody>
      </p:sp>
    </p:spTree>
    <p:extLst>
      <p:ext uri="{BB962C8B-B14F-4D97-AF65-F5344CB8AC3E}">
        <p14:creationId xmlns:p14="http://schemas.microsoft.com/office/powerpoint/2010/main" val="38823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4871864" y="455721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4871864" y="455721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5087888" y="4755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5087888" y="4755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5375920" y="40770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5375920" y="40770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5447928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5447928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5231904" y="443711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5231904" y="443711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559194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559194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5735960" y="46531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5735960" y="46531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5879976" y="378904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5879976" y="378904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5375920" y="364502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5375920" y="364502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6023992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6023992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5087888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5087888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5951984" y="29557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5951984" y="29557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6384032" y="400506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6384032" y="400506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566395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566395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6888088" y="393305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6888088" y="393305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638403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638403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7464152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7464152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6744072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6744072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631202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631202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7176120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7176120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7176120" y="371703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7176120" y="371703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6672064" y="314096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6672064" y="314096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8328248" y="22768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8328248" y="22768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7680176" y="306896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7680176" y="306896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8112224" y="335699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8112224" y="335699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7104112" y="28529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7104112" y="28529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7608168" y="27089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7608168" y="27089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4583832" y="4827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4583832" y="4827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7032104" y="3284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7032104" y="3284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8328248" y="27397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8328248" y="27397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7968208" y="29969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7968208" y="29969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8616280" y="252372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8616280" y="252372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6384032" y="3212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6384032" y="3212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919536" y="3604914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Parâmetro qualquer da função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08F3F2-9B0C-4AFD-AF35-BD262A4163E3}"/>
              </a:ext>
            </a:extLst>
          </p:cNvPr>
          <p:cNvCxnSpPr/>
          <p:nvPr/>
        </p:nvCxnSpPr>
        <p:spPr>
          <a:xfrm flipH="1">
            <a:off x="3359696" y="3284984"/>
            <a:ext cx="432048" cy="35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DA32F3-A30B-4BBF-A419-B14A297AD95F}"/>
              </a:ext>
            </a:extLst>
          </p:cNvPr>
          <p:cNvSpPr txBox="1"/>
          <p:nvPr/>
        </p:nvSpPr>
        <p:spPr>
          <a:xfrm>
            <a:off x="3359696" y="4303441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Sinal de atribuição (atualização)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15C217A-6077-47D5-B945-88857BF6AB2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98962" y="3295329"/>
            <a:ext cx="14335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88A087C-9C9F-4706-A3C6-444018EA8BDF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332924"/>
            <a:ext cx="407100" cy="57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F284CE-5FFB-478F-A28E-5358EFC010C3}"/>
              </a:ext>
            </a:extLst>
          </p:cNvPr>
          <p:cNvSpPr txBox="1"/>
          <p:nvPr/>
        </p:nvSpPr>
        <p:spPr>
          <a:xfrm>
            <a:off x="3895971" y="1934706"/>
            <a:ext cx="2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/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Derivada parcial do parâmetro em relação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1925F4-2B08-4CCA-B0DF-2AD9763466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672064" y="3646624"/>
            <a:ext cx="681432" cy="62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402325F3-4981-4882-B012-375791D47915}"/>
              </a:ext>
            </a:extLst>
          </p:cNvPr>
          <p:cNvSpPr txBox="1">
            <a:spLocks/>
          </p:cNvSpPr>
          <p:nvPr/>
        </p:nvSpPr>
        <p:spPr>
          <a:xfrm>
            <a:off x="721025" y="2996952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Atualização simultânea nos 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/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/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/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/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EB91EA-6DB2-48FA-8489-38D1FEDA7DD1}"/>
              </a:ext>
            </a:extLst>
          </p:cNvPr>
          <p:cNvSpPr/>
          <p:nvPr/>
        </p:nvSpPr>
        <p:spPr>
          <a:xfrm>
            <a:off x="7752184" y="4869160"/>
            <a:ext cx="2094487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34775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35361" y="4820425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014057" y="4820425"/>
            <a:ext cx="4896540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blipFill>
                <a:blip r:embed="rId1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/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blipFill>
                <a:blip r:embed="rId1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7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8" grpId="0"/>
      <p:bldP spid="29" grpId="0"/>
      <p:bldP spid="30" grpId="0"/>
      <p:bldP spid="31" grpId="0"/>
      <p:bldP spid="32" grpId="0"/>
      <p:bldP spid="35" grpId="0"/>
      <p:bldP spid="37" grpId="0"/>
      <p:bldP spid="26" grpId="0"/>
      <p:bldP spid="27" grpId="0"/>
      <p:bldP spid="3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Dada uma função arbitrária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0C44DC37-BB68-4557-A8E0-5AA726AF924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10AD9-1D7B-48F2-ABC4-89C75B24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1 – Escolha um valor inicial para os parâmetros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2 –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plicando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rmula</m:t>
                    </m:r>
                  </m:oMath>
                </a14:m>
                <a:r>
                  <a:rPr lang="pt-BR" dirty="0"/>
                  <a:t>, obtêm-se a reta que tangencia a função naquele ponto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250597" y="1486961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2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479376" y="1339829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 – Coeficiente angular da reta irá indicar o sentido a ser percorrido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3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-188506" y="132230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 – </a:t>
            </a:r>
            <a:r>
              <a:rPr lang="pt-BR" i="1" dirty="0"/>
              <a:t>Learning rate</a:t>
            </a:r>
            <a:r>
              <a:rPr lang="pt-BR" dirty="0"/>
              <a:t> conduzirá a magnitude do avanço rumo ao mínimo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𝑝𝑜𝑠𝑖𝑡𝑖𝑣𝑜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blipFill>
                <a:blip r:embed="rId7"/>
                <a:stretch>
                  <a:fillRect l="-187" r="-935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11BC9FA-57CE-43C0-B178-425167474B62}"/>
              </a:ext>
            </a:extLst>
          </p:cNvPr>
          <p:cNvCxnSpPr>
            <a:cxnSpLocks/>
          </p:cNvCxnSpPr>
          <p:nvPr/>
        </p:nvCxnSpPr>
        <p:spPr>
          <a:xfrm rot="5400000">
            <a:off x="10345290" y="4318378"/>
            <a:ext cx="443767" cy="105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/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𝑑𝑖𝑚𝑖𝑛𝑢𝑖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5121BBFC-D189-42C6-A518-DE178964A925}"/>
              </a:ext>
            </a:extLst>
          </p:cNvPr>
          <p:cNvSpPr/>
          <p:nvPr/>
        </p:nvSpPr>
        <p:spPr>
          <a:xfrm>
            <a:off x="9737661" y="5420566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FC6DF4BB-2183-4BC9-9798-498CAE09732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9043847" y="4972323"/>
            <a:ext cx="716655" cy="6709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/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5 – Obter novo ponto para 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repetir os procedimentos </a:t>
                </a:r>
                <a:endParaRPr lang="pt-BR" i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5787D4-60A3-4270-9665-B50D9B0F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93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Definindo algumas notações</a:t>
            </a:r>
          </a:p>
        </p:txBody>
      </p:sp>
      <p:graphicFrame>
        <p:nvGraphicFramePr>
          <p:cNvPr id="114" name="Espaço Reservado para Conteúdo 3">
            <a:extLst>
              <a:ext uri="{FF2B5EF4-FFF2-40B4-BE49-F238E27FC236}">
                <a16:creationId xmlns:a16="http://schemas.microsoft.com/office/drawing/2014/main" id="{0A7D689E-4031-4F99-B3FB-DA0938C608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91440"/>
              </p:ext>
            </p:extLst>
          </p:nvPr>
        </p:nvGraphicFramePr>
        <p:xfrm>
          <a:off x="1421447" y="1916832"/>
          <a:ext cx="4019872" cy="35015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Size</a:t>
                      </a:r>
                      <a:r>
                        <a:rPr lang="pt-BR" dirty="0"/>
                        <a:t> in feet²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Price</a:t>
                      </a:r>
                      <a:r>
                        <a:rPr lang="pt-BR" dirty="0"/>
                        <a:t> ($) in 1000’s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/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/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/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/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753952" y="166047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/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10704BB-D1A2-4039-B200-93EBAF8F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2" y="184482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/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Deslocamento do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em busca do ponto mínimo da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FC4715-1FF3-4C68-BEC6-04FBA53C028B}"/>
              </a:ext>
            </a:extLst>
          </p:cNvPr>
          <p:cNvCxnSpPr/>
          <p:nvPr/>
        </p:nvCxnSpPr>
        <p:spPr>
          <a:xfrm flipH="1">
            <a:off x="4943872" y="314096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7147F16-13CC-474C-B289-20A7B443D4FE}"/>
              </a:ext>
            </a:extLst>
          </p:cNvPr>
          <p:cNvSpPr/>
          <p:nvPr/>
        </p:nvSpPr>
        <p:spPr>
          <a:xfrm>
            <a:off x="3520964" y="4437112"/>
            <a:ext cx="4147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6FEB39-E2A4-469F-B3E0-D0854126854C}"/>
              </a:ext>
            </a:extLst>
          </p:cNvPr>
          <p:cNvSpPr txBox="1"/>
          <p:nvPr/>
        </p:nvSpPr>
        <p:spPr>
          <a:xfrm>
            <a:off x="3044286" y="39756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0440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 se fosse escolhido um ponto</a:t>
                </a:r>
                <a14:m>
                  <m:oMath xmlns:m="http://schemas.openxmlformats.org/officeDocument/2006/math">
                    <m:r>
                      <a:rPr lang="pt-BR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inicial à esquerda do </a:t>
                </a:r>
                <a:r>
                  <a:rPr lang="pt-BR" dirty="0" err="1">
                    <a:latin typeface="OCR A Extended" panose="02010509020102010303" pitchFamily="50" charset="0"/>
                  </a:rPr>
                  <a:t>shape</a:t>
                </a:r>
                <a:r>
                  <a:rPr lang="pt-BR" dirty="0">
                    <a:latin typeface="OCR A Extended" panose="02010509020102010303" pitchFamily="50" charset="0"/>
                  </a:rPr>
                  <a:t> da curva (lado negativo)?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l="-434" r="-2916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4008860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2351584" y="2539915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1208227" y="3620480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𝑛𝑒𝑔𝑎𝑡𝑖𝑣𝑜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blipFill>
                <a:blip r:embed="rId6"/>
                <a:stretch>
                  <a:fillRect l="-1498" r="-262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CC61B81-483B-48F5-BB31-6F5140C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0" y="2193286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>
            <a:off x="5195899" y="3356992"/>
            <a:ext cx="1008112" cy="18722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/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𝑎𝑢𝑚𝑒𝑛𝑡𝑎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A5225F8E-0507-455C-9511-60B63E6BE9DB}"/>
              </a:ext>
            </a:extLst>
          </p:cNvPr>
          <p:cNvSpPr/>
          <p:nvPr/>
        </p:nvSpPr>
        <p:spPr>
          <a:xfrm>
            <a:off x="1181827" y="5439257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 animBg="1"/>
      <p:bldP spid="14" grpId="0"/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4D0F1C9-E00B-4BF7-9D42-83637F5F322E}"/>
              </a:ext>
            </a:extLst>
          </p:cNvPr>
          <p:cNvSpPr/>
          <p:nvPr/>
        </p:nvSpPr>
        <p:spPr>
          <a:xfrm>
            <a:off x="1847528" y="213285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C0C380-7CF2-42CC-861C-718788DC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05" y="231720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C377E4-5171-47D3-B3FB-87F0E91DB82C}"/>
              </a:ext>
            </a:extLst>
          </p:cNvPr>
          <p:cNvCxnSpPr>
            <a:cxnSpLocks/>
          </p:cNvCxnSpPr>
          <p:nvPr/>
        </p:nvCxnSpPr>
        <p:spPr>
          <a:xfrm>
            <a:off x="3287688" y="4005064"/>
            <a:ext cx="360040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C3A1AB-BAAA-489D-8276-B178E80FD760}"/>
              </a:ext>
            </a:extLst>
          </p:cNvPr>
          <p:cNvCxnSpPr>
            <a:cxnSpLocks/>
          </p:cNvCxnSpPr>
          <p:nvPr/>
        </p:nvCxnSpPr>
        <p:spPr>
          <a:xfrm>
            <a:off x="3791744" y="4869160"/>
            <a:ext cx="288032" cy="36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7AFF292-9AD4-4B33-BD78-20DC210485A5}"/>
              </a:ext>
            </a:extLst>
          </p:cNvPr>
          <p:cNvCxnSpPr>
            <a:cxnSpLocks/>
          </p:cNvCxnSpPr>
          <p:nvPr/>
        </p:nvCxnSpPr>
        <p:spPr>
          <a:xfrm>
            <a:off x="3983427" y="5157192"/>
            <a:ext cx="528397" cy="371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8B3C1E9-DFFC-410B-8679-708183E596C2}"/>
              </a:ext>
            </a:extLst>
          </p:cNvPr>
          <p:cNvCxnSpPr>
            <a:cxnSpLocks/>
          </p:cNvCxnSpPr>
          <p:nvPr/>
        </p:nvCxnSpPr>
        <p:spPr>
          <a:xfrm>
            <a:off x="4385263" y="5589240"/>
            <a:ext cx="846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/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F7E673-8CBB-4CA3-9D75-1F30614CED89}"/>
              </a:ext>
            </a:extLst>
          </p:cNvPr>
          <p:cNvSpPr txBox="1"/>
          <p:nvPr/>
        </p:nvSpPr>
        <p:spPr>
          <a:xfrm>
            <a:off x="8112224" y="3025983"/>
            <a:ext cx="3888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Fator derivativo diminui conforme o algoritmo evolui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Learning rate multiplica este resultado (cada vez menor)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Parâmetro ótimo é ajustado com uma resolução cada vez melhor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 ponto mínimo, fator derivativo = 0</a:t>
            </a:r>
          </a:p>
        </p:txBody>
      </p:sp>
    </p:spTree>
    <p:extLst>
      <p:ext uri="{BB962C8B-B14F-4D97-AF65-F5344CB8AC3E}">
        <p14:creationId xmlns:p14="http://schemas.microsoft.com/office/powerpoint/2010/main" val="188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r>
              <a:rPr lang="pt-BR" dirty="0"/>
              <a:t> + </a:t>
            </a:r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Aplicando os conceitos aprendidos no modelo de 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25896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61AF80-797A-4693-8E78-B87F51177867}"/>
              </a:ext>
            </a:extLst>
          </p:cNvPr>
          <p:cNvSpPr txBox="1">
            <a:spLocks/>
          </p:cNvSpPr>
          <p:nvPr/>
        </p:nvSpPr>
        <p:spPr>
          <a:xfrm>
            <a:off x="6096000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13E397-8E7A-4E32-B675-2DDBE01B6F9E}"/>
              </a:ext>
            </a:extLst>
          </p:cNvPr>
          <p:cNvCxnSpPr>
            <a:cxnSpLocks/>
          </p:cNvCxnSpPr>
          <p:nvPr/>
        </p:nvCxnSpPr>
        <p:spPr>
          <a:xfrm>
            <a:off x="5879976" y="1124744"/>
            <a:ext cx="0" cy="52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685507" y="206084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Repetir até convergir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2BB9DE-6279-4F38-814D-5C6701DF8C9D}"/>
              </a:ext>
            </a:extLst>
          </p:cNvPr>
          <p:cNvSpPr txBox="1"/>
          <p:nvPr/>
        </p:nvSpPr>
        <p:spPr>
          <a:xfrm>
            <a:off x="2000539" y="4522353"/>
            <a:ext cx="19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j = 0 e j 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/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/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4299798" y="18573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806815" y="37393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85282-1446-441D-AFDE-8C45C434B13A}"/>
              </a:ext>
            </a:extLst>
          </p:cNvPr>
          <p:cNvSpPr/>
          <p:nvPr/>
        </p:nvSpPr>
        <p:spPr>
          <a:xfrm>
            <a:off x="2927648" y="2636912"/>
            <a:ext cx="2286545" cy="1296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/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/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E9DB110B-FA20-44F1-9A61-D25EE2CC3101}"/>
              </a:ext>
            </a:extLst>
          </p:cNvPr>
          <p:cNvSpPr/>
          <p:nvPr/>
        </p:nvSpPr>
        <p:spPr>
          <a:xfrm rot="16200000">
            <a:off x="7742751" y="2710844"/>
            <a:ext cx="135229" cy="126849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6F0A8E9-694D-4C83-B114-FC4E54456CA6}"/>
              </a:ext>
            </a:extLst>
          </p:cNvPr>
          <p:cNvCxnSpPr>
            <a:stCxn id="4" idx="1"/>
          </p:cNvCxnSpPr>
          <p:nvPr/>
        </p:nvCxnSpPr>
        <p:spPr>
          <a:xfrm flipH="1">
            <a:off x="7810365" y="3412704"/>
            <a:ext cx="1" cy="109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blipFill>
                <a:blip r:embed="rId4"/>
                <a:stretch>
                  <a:fillRect r="-3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/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=1→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/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blipFill>
                <a:blip r:embed="rId6"/>
                <a:stretch>
                  <a:fillRect r="-38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5D8825-E87B-4DA5-89D5-08033473C9FA}"/>
              </a:ext>
            </a:extLst>
          </p:cNvPr>
          <p:cNvCxnSpPr/>
          <p:nvPr/>
        </p:nvCxnSpPr>
        <p:spPr>
          <a:xfrm>
            <a:off x="1055440" y="2916157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B80F727-476D-488F-96EA-1461BE6CE075}"/>
              </a:ext>
            </a:extLst>
          </p:cNvPr>
          <p:cNvCxnSpPr/>
          <p:nvPr/>
        </p:nvCxnSpPr>
        <p:spPr>
          <a:xfrm>
            <a:off x="1055440" y="5235283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D8B59305-78E4-488B-8B30-8D8FE45CECCC}"/>
              </a:ext>
            </a:extLst>
          </p:cNvPr>
          <p:cNvSpPr txBox="1">
            <a:spLocks/>
          </p:cNvSpPr>
          <p:nvPr/>
        </p:nvSpPr>
        <p:spPr>
          <a:xfrm>
            <a:off x="911424" y="481178"/>
            <a:ext cx="108012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Derivada Parcial – Todos os parâmetros  </a:t>
            </a:r>
          </a:p>
        </p:txBody>
      </p:sp>
    </p:spTree>
    <p:extLst>
      <p:ext uri="{BB962C8B-B14F-4D97-AF65-F5344CB8AC3E}">
        <p14:creationId xmlns:p14="http://schemas.microsoft.com/office/powerpoint/2010/main" val="8203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Mister M(L) revelando seus segredos</a:t>
            </a:r>
          </a:p>
        </p:txBody>
      </p:sp>
      <p:graphicFrame>
        <p:nvGraphicFramePr>
          <p:cNvPr id="8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>
            <a:extLst>
              <a:ext uri="{FF2B5EF4-FFF2-40B4-BE49-F238E27FC236}">
                <a16:creationId xmlns:a16="http://schemas.microsoft.com/office/drawing/2014/main" id="{338A400A-2871-4371-B9D6-60D71CC52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24896"/>
              </p:ext>
            </p:extLst>
          </p:nvPr>
        </p:nvGraphicFramePr>
        <p:xfrm>
          <a:off x="3431704" y="1556792"/>
          <a:ext cx="4320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016BB9-C5B1-4393-912F-C9EF6C115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333139"/>
              </p:ext>
            </p:extLst>
          </p:nvPr>
        </p:nvGraphicFramePr>
        <p:xfrm>
          <a:off x="2639616" y="1754780"/>
          <a:ext cx="6768752" cy="417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BC7FF96B-2D59-44F9-A9A5-E36DB3AA2176}"/>
              </a:ext>
            </a:extLst>
          </p:cNvPr>
          <p:cNvGrpSpPr/>
          <p:nvPr/>
        </p:nvGrpSpPr>
        <p:grpSpPr>
          <a:xfrm rot="16200000">
            <a:off x="4044351" y="4839247"/>
            <a:ext cx="491784" cy="1141014"/>
            <a:chOff x="3210491" y="1161158"/>
            <a:chExt cx="491784" cy="409820"/>
          </a:xfrm>
        </p:grpSpPr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DC6A9028-9B77-4A85-A740-4F001EE94D45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para a Direita 4">
              <a:extLst>
                <a:ext uri="{FF2B5EF4-FFF2-40B4-BE49-F238E27FC236}">
                  <a16:creationId xmlns:a16="http://schemas.microsoft.com/office/drawing/2014/main" id="{AA874502-C0B3-4797-9B98-DDF09AF6253A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43473C-4FC0-4E04-9084-D866514129E6}"/>
              </a:ext>
            </a:extLst>
          </p:cNvPr>
          <p:cNvGrpSpPr/>
          <p:nvPr/>
        </p:nvGrpSpPr>
        <p:grpSpPr>
          <a:xfrm rot="16200000">
            <a:off x="7727873" y="4855880"/>
            <a:ext cx="491784" cy="1141014"/>
            <a:chOff x="3210491" y="1161158"/>
            <a:chExt cx="491784" cy="409820"/>
          </a:xfrm>
        </p:grpSpPr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7A932967-D4BE-4FC1-8AFC-2226FBADB18D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eta: para a Direita 4">
              <a:extLst>
                <a:ext uri="{FF2B5EF4-FFF2-40B4-BE49-F238E27FC236}">
                  <a16:creationId xmlns:a16="http://schemas.microsoft.com/office/drawing/2014/main" id="{A80A1192-93F7-4F58-B7C0-455156B439A4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2E2D9-2ADF-48C0-AE67-ED31F7158B5F}"/>
              </a:ext>
            </a:extLst>
          </p:cNvPr>
          <p:cNvSpPr txBox="1"/>
          <p:nvPr/>
        </p:nvSpPr>
        <p:spPr>
          <a:xfrm>
            <a:off x="2461644" y="5086587"/>
            <a:ext cx="129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house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805B0D-0C56-4F39-A8C4-644D3DAA3BAD}"/>
              </a:ext>
            </a:extLst>
          </p:cNvPr>
          <p:cNvSpPr txBox="1"/>
          <p:nvPr/>
        </p:nvSpPr>
        <p:spPr>
          <a:xfrm>
            <a:off x="8435413" y="5103220"/>
            <a:ext cx="16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price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1087320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991544" y="1690002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CR A Extended" panose="02010509020102010303" pitchFamily="50" charset="0"/>
              </a:rPr>
              <a:t>Repetir até convergir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5469931" y="14865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2763415" y="530120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/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D87686EB-DF83-4210-814B-32D27DE7EB5F}"/>
              </a:ext>
            </a:extLst>
          </p:cNvPr>
          <p:cNvSpPr txBox="1"/>
          <p:nvPr/>
        </p:nvSpPr>
        <p:spPr>
          <a:xfrm>
            <a:off x="216630" y="35730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CR A Extended" panose="02010509020102010303" pitchFamily="50" charset="0"/>
              </a:rPr>
              <a:t>Atualizar</a:t>
            </a:r>
          </a:p>
          <a:p>
            <a:pPr algn="ctr"/>
            <a:r>
              <a:rPr lang="pt-BR" dirty="0">
                <a:latin typeface="OCR A Extended" panose="02010509020102010303" pitchFamily="50" charset="0"/>
              </a:rPr>
              <a:t>Simultaneamente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AF84E3-B5C7-4120-8068-B42D7651A079}"/>
              </a:ext>
            </a:extLst>
          </p:cNvPr>
          <p:cNvCxnSpPr>
            <a:cxnSpLocks/>
          </p:cNvCxnSpPr>
          <p:nvPr/>
        </p:nvCxnSpPr>
        <p:spPr>
          <a:xfrm flipV="1">
            <a:off x="2135560" y="3140968"/>
            <a:ext cx="627855" cy="39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F829052-74BD-40D1-932D-BA7FBCF02EE1}"/>
              </a:ext>
            </a:extLst>
          </p:cNvPr>
          <p:cNvCxnSpPr>
            <a:cxnSpLocks/>
          </p:cNvCxnSpPr>
          <p:nvPr/>
        </p:nvCxnSpPr>
        <p:spPr>
          <a:xfrm>
            <a:off x="2279576" y="4256108"/>
            <a:ext cx="576064" cy="361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B793165-6C2E-4B74-8A7E-03D491DEA2C8}"/>
              </a:ext>
            </a:extLst>
          </p:cNvPr>
          <p:cNvSpPr txBox="1">
            <a:spLocks/>
          </p:cNvSpPr>
          <p:nvPr/>
        </p:nvSpPr>
        <p:spPr>
          <a:xfrm>
            <a:off x="1181454" y="2636912"/>
            <a:ext cx="982909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Mas e o problema do mínimo local e mínimo global?</a:t>
            </a:r>
          </a:p>
        </p:txBody>
      </p:sp>
    </p:spTree>
    <p:extLst>
      <p:ext uri="{BB962C8B-B14F-4D97-AF65-F5344CB8AC3E}">
        <p14:creationId xmlns:p14="http://schemas.microsoft.com/office/powerpoint/2010/main" val="799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</p:spTree>
    <p:extLst>
      <p:ext uri="{BB962C8B-B14F-4D97-AF65-F5344CB8AC3E}">
        <p14:creationId xmlns:p14="http://schemas.microsoft.com/office/powerpoint/2010/main" val="1590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Em uma Regressão Linear, a função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irá apresentar sempre um formato convexo  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  <a:blipFill>
                <a:blip r:embed="rId3"/>
                <a:stretch>
                  <a:fillRect r="-2047" b="-17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9BC41DCA-2DFA-422C-9B10-A5715DA0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1844824"/>
            <a:ext cx="5472608" cy="4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03EC4-471C-4777-BBB2-2B96A4B4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0" y="1484784"/>
            <a:ext cx="96814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5AB323-978A-4A9F-A893-B0C433D2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24" y="1484784"/>
            <a:ext cx="960235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D35A-450A-4965-9BB8-781A7C2C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984432" cy="47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59FE3-ED8F-4392-AE5D-28EDF9E1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84784"/>
            <a:ext cx="9636732" cy="4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B3406-923E-400A-AE49-8922D0C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4" y="1412776"/>
            <a:ext cx="9624392" cy="46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r>
              <a:rPr lang="pt-BR" dirty="0">
                <a:latin typeface="OCR A Extended" panose="02010509020102010303" pitchFamily="50" charset="0"/>
              </a:rPr>
              <a:t> h(x)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2037064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2927649" y="153531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4223793" y="5867980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-382396" y="3446376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1343473" y="5608939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920718" y="2013293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3431705" y="443290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3431705" y="443290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3647729" y="4631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3647729" y="4631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3935761" y="39527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3935761" y="39527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4007769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4007769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3791745" y="431279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3791745" y="431279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415178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415178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4295801" y="45288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4295801" y="45288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4439817" y="366472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4439817" y="366472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3935761" y="352070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3935761" y="352070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4583833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4583833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3647729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3647729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4511825" y="28314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4511825" y="28314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4943873" y="388074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4943873" y="388074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422379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422379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5447929" y="380873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5447929" y="380873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494387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494387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6023993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6023993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5303913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5303913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487186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487186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5735961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5735961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5735961" y="359271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5735961" y="359271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5231905" y="301665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5231905" y="301665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6888089" y="21525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6888089" y="21525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6240017" y="294464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6240017" y="294464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6672065" y="323267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6672065" y="323267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5663953" y="27286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5663953" y="27286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6168009" y="25846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6168009" y="25846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3143673" y="4703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3143673" y="4703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5591945" y="3160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5591945" y="3160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6888089" y="26154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6888089" y="26154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6528049" y="28726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6528049" y="28726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7176121" y="239941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7176121" y="239941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4943873" y="3088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4943873" y="3088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2D5330-0FA1-439E-9EA6-073F02AA469D}"/>
              </a:ext>
            </a:extLst>
          </p:cNvPr>
          <p:cNvCxnSpPr/>
          <p:nvPr/>
        </p:nvCxnSpPr>
        <p:spPr>
          <a:xfrm flipV="1">
            <a:off x="2207569" y="2152555"/>
            <a:ext cx="4968552" cy="34563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182B3E-B774-4872-AD2C-77BE0D5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1484784"/>
            <a:ext cx="9768408" cy="47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31DA0-B1F8-4187-9F7F-817D2658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624392" cy="4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9F408C-ABFB-432C-BFA4-CAF6C27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552384" cy="46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E1830B-BD18-474A-8F3B-ED854509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408368" cy="45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7808" y="126876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863753" y="4543110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4213181" y="2791849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95400" y="26064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/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Fixando os </a:t>
            </a:r>
            <a:r>
              <a:rPr lang="pt-BR" dirty="0" err="1"/>
              <a:t>conceitgos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63C03F-2DF1-41B4-8EA1-EF90A55A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452437"/>
            <a:ext cx="7762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4655840" y="2564904"/>
            <a:ext cx="2736304" cy="110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m = 4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4E226A-284F-4619-B192-09EFA175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0" y="404664"/>
            <a:ext cx="7068840" cy="58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r>
                  <a:rPr lang="pt-BR" dirty="0">
                    <a:solidFill>
                      <a:schemeClr val="tx1"/>
                    </a:solidFill>
                    <a:latin typeface="OCR A Extended" panose="02010509020102010303" pitchFamily="50" charset="0"/>
                  </a:rPr>
                  <a:t>c)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5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Do que estamos falando até o momento?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" name="Imagem 143">
            <a:extLst>
              <a:ext uri="{FF2B5EF4-FFF2-40B4-BE49-F238E27FC236}">
                <a16:creationId xmlns:a16="http://schemas.microsoft.com/office/drawing/2014/main" id="{1FE2DF20-1FEF-4289-9EF0-0318276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5179356" cy="321205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4EB9D8-903E-41C4-BA23-6F2DAE86F705}"/>
              </a:ext>
            </a:extLst>
          </p:cNvPr>
          <p:cNvSpPr txBox="1"/>
          <p:nvPr/>
        </p:nvSpPr>
        <p:spPr>
          <a:xfrm>
            <a:off x="1055440" y="476835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Aprendizagem Supervisionada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62F6988A-22D9-4C9B-9DED-E91D578E7193}"/>
              </a:ext>
            </a:extLst>
          </p:cNvPr>
          <p:cNvSpPr txBox="1"/>
          <p:nvPr/>
        </p:nvSpPr>
        <p:spPr>
          <a:xfrm>
            <a:off x="1055440" y="516846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5183D3D-3BC1-42E1-886E-36F840643396}"/>
              </a:ext>
            </a:extLst>
          </p:cNvPr>
          <p:cNvSpPr txBox="1"/>
          <p:nvPr/>
        </p:nvSpPr>
        <p:spPr>
          <a:xfrm>
            <a:off x="1055440" y="5568579"/>
            <a:ext cx="8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 com apenas 1 variável</a:t>
            </a:r>
            <a:endParaRPr lang="pt-BR" sz="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5BD1B-4B4D-4671-838F-66F363D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995612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pt-B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39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8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38FC8-4221-4D02-ADC4-44C63866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43" y="260648"/>
            <a:ext cx="6145714" cy="6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43BB81-7DCF-4401-9869-1F91D097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757362"/>
            <a:ext cx="5591175" cy="3343275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3330704" y="3356992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3349580" y="4228814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170B823-41FE-4DF6-A4EF-8091E6AF9A18}"/>
              </a:ext>
            </a:extLst>
          </p:cNvPr>
          <p:cNvSpPr/>
          <p:nvPr/>
        </p:nvSpPr>
        <p:spPr>
          <a:xfrm rot="18833638">
            <a:off x="3404647" y="1815377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3398835" y="2620478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27F6CA-2026-4302-B193-4E0323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766762"/>
            <a:ext cx="801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50993B4-0C13-4F15-86F9-A2FCAC3B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14500"/>
            <a:ext cx="7153275" cy="3429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2807515" y="3767300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2812934" y="4332473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2830765" y="2863212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CB0D720D-67FD-44FF-A47C-EED9BB11DC14}"/>
              </a:ext>
            </a:extLst>
          </p:cNvPr>
          <p:cNvSpPr/>
          <p:nvPr/>
        </p:nvSpPr>
        <p:spPr>
          <a:xfrm>
            <a:off x="2783632" y="1742078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448" y="2602826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Como definir os melhores parâmetros?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1222</TotalTime>
  <Words>1887</Words>
  <Application>Microsoft Office PowerPoint</Application>
  <PresentationFormat>Widescreen</PresentationFormat>
  <Paragraphs>501</Paragraphs>
  <Slides>85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Century Schoolbook</vt:lpstr>
      <vt:lpstr>OCR A Extended</vt:lpstr>
      <vt:lpstr>ESBOÇO DA CIDADE 16 X 9</vt:lpstr>
      <vt:lpstr>Linear Regression</vt:lpstr>
      <vt:lpstr>Sumário</vt:lpstr>
      <vt:lpstr>Representação de um Modelo</vt:lpstr>
      <vt:lpstr>Representação de um Modelo</vt:lpstr>
      <vt:lpstr>Definindo algumas notações</vt:lpstr>
      <vt:lpstr>Mister M(L) revelando seus segredos</vt:lpstr>
      <vt:lpstr>Hypothesis h(x)</vt:lpstr>
      <vt:lpstr>Do que estamos falando até o momento?</vt:lpstr>
      <vt:lpstr>Como definir os melhores parâmetros?</vt:lpstr>
      <vt:lpstr>Cost Function</vt:lpstr>
      <vt:lpstr>Cost Function - Medindo a acurácia de h(x)</vt:lpstr>
      <vt:lpstr>Cost Function - Medindo a acurácia de h(x)</vt:lpstr>
      <vt:lpstr>Cost Function - Medindo a acurácia de h(x)</vt:lpstr>
      <vt:lpstr>Cost Function - Medindo a acurácia de h(x)</vt:lpstr>
      <vt:lpstr>Cost Function Intuition I</vt:lpstr>
      <vt:lpstr>Hypothesis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e se mais parâmetros estiverem presentes?</vt:lpstr>
      <vt:lpstr>Cost Function Intuition II</vt:lpstr>
      <vt:lpstr>Hypothesis</vt:lpstr>
      <vt:lpstr>Comportamento com parâmetro único  </vt:lpstr>
      <vt:lpstr>Apresentação do PowerPoint</vt:lpstr>
      <vt:lpstr>Apresentação do PowerPoint</vt:lpstr>
      <vt:lpstr>Contour plots / Contour Figures</vt:lpstr>
      <vt:lpstr>Countor plots / Contour Figures</vt:lpstr>
      <vt:lpstr>Minimizar J(θ_0,θ_1) é encontrar os melhores parâmetros para a função h_θ (x)    </vt:lpstr>
      <vt:lpstr>Gradient Descent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Intuition I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+ Cost Function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Hypothesis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thiagoPanini</cp:lastModifiedBy>
  <cp:revision>70</cp:revision>
  <dcterms:created xsi:type="dcterms:W3CDTF">2018-11-14T21:09:33Z</dcterms:created>
  <dcterms:modified xsi:type="dcterms:W3CDTF">2018-11-19T01:01:44Z</dcterms:modified>
</cp:coreProperties>
</file>